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2" r:id="rId2"/>
    <p:sldId id="276" r:id="rId3"/>
    <p:sldId id="313" r:id="rId4"/>
    <p:sldId id="314" r:id="rId5"/>
    <p:sldId id="307" r:id="rId6"/>
    <p:sldId id="308" r:id="rId7"/>
    <p:sldId id="309" r:id="rId8"/>
    <p:sldId id="301" r:id="rId9"/>
    <p:sldId id="310" r:id="rId10"/>
    <p:sldId id="311" r:id="rId11"/>
    <p:sldId id="316" r:id="rId12"/>
    <p:sldId id="315" r:id="rId13"/>
    <p:sldId id="317" r:id="rId14"/>
    <p:sldId id="318" r:id="rId15"/>
    <p:sldId id="319" r:id="rId16"/>
    <p:sldId id="299" r:id="rId17"/>
    <p:sldId id="303" r:id="rId18"/>
    <p:sldId id="302" r:id="rId19"/>
    <p:sldId id="304" r:id="rId20"/>
    <p:sldId id="305" r:id="rId21"/>
    <p:sldId id="30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D5EA"/>
    <a:srgbClr val="E9E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29" y="-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432D8-4059-4A21-A81F-74DAFC938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A9FCE7-BE01-4C50-84E7-9F54753C1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50D19-C52C-47A1-B77E-BB538A5A6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53138-B7FE-428D-9DEC-04C4DC8EF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BD9B1-6586-4960-AD19-8E55F262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317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793EC-EB25-43A3-BE0D-7AE44EBD3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320897-9F4E-4D96-959D-8EFF3053A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3A15F-30E5-45E9-A0A1-B743F4609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BA92F-58DE-40D1-95FF-BA6C301CB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BC980-C0E9-497A-84C4-DB3EA4CB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55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6B6B99-5104-4D89-8081-D3C96483D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513981-14C0-4F5E-BD11-F05EE723F8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9D070-4CB7-41A4-AC34-5099D9169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25C58-4824-4668-BDD7-94538D759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2192F-81CF-4D4B-92B7-41B50582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23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46985-57EB-41B2-A1E8-BA6AC4C86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850C6-7AB8-48BA-8817-6515E1F76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EDE77-F9D9-48A8-84BB-777EB9CB2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4350F-0A17-48B4-AF46-DC2A4ED13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839C9-3B1E-4CB7-8E42-430C83392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74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A3886-6D58-49B9-B3C7-4AA7E1DD1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F25B3-B998-44E7-BFF8-EED00DE69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72A15-3ADC-401A-BC93-FDF71DEF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DD76D-FFEF-44E1-82C7-8DE5ECD4B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BC803-68A7-419C-887D-D65CE013B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99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923A1-7FFD-4C07-975C-1A2CAA5FD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4FAEF-2BBD-4C7D-B4EA-9058349ADB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85BCE0-2953-4AB1-B847-3B640D699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A32F6B-527B-48FD-8594-7BC3D5A3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C742D9-A0B3-4E63-A4C8-8213D9CCA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B94DE-FDE7-408E-938A-1A97FE43D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322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2D000-9942-446C-90D5-077C5D1D3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FEA11-6264-4C20-88AB-7413FE099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1E6637-571F-49B2-AD23-1524559A4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EDEF3B-F1FF-4BCC-9D4E-936104F50D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73A7A-00A2-42EB-9A4B-05EC3894BF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B4D04A-A704-40AB-A57C-DF2CF8BEA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DCEAAD-1550-4D99-8A68-3D36A19EB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EDD175-F2BE-4AA2-B657-FC99B89FC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75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48252-C243-4F9D-8CEC-797A8D9D6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BDCC10-3456-44C2-A550-43FD8B4B0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490359-E5A9-49F4-BFA7-A45FB0C71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F8580-0D19-471B-BD82-DF3872565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421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6A7E14-6467-454A-8A74-C56A41F77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4C29A5-4290-4B53-94E4-F46A9F0E3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2FA2AC-FE7F-41FE-92F5-9C351DD7A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980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01646-7F2E-4687-82C8-0F0EF6048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41F43-B4A7-4184-A67B-FB9E14F0C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6F113-6114-4C2D-9BC9-63D2CABD1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8E5216-9D47-4CA4-8F79-B434F8A36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D6D08A-411E-4F3F-9034-8D70E53CB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47691-7ED4-42BC-96E4-DDD829C53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3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EE688-37F8-4C9B-95CE-C1522D744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A85BD1-2F4A-4170-A4E7-215B09577D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008E3D-7DAE-4C9A-B070-E4B15830D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F93084-5956-4A28-B549-4961F4E2C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A56C77-A372-458C-92FA-2613EFBD7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8738E-C3D2-414D-8353-835B9217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37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B5E407-D14F-4A8D-8C69-CAA8EC75B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2FD9C-E841-48D7-B575-03F56C913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F8835-60F9-4FAB-92FA-9BE9F37B21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98B83-D5D8-487B-9053-7E2A99346BC0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7B372-FF23-4EA1-80B7-06B227319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79425-934C-47FB-9E3A-9EA74D5270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1F73F3-0158-43D4-9D0B-0A08C0DF2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06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/>
          <a:lstStyle/>
          <a:p>
            <a:r>
              <a:rPr lang="en-US" dirty="0"/>
              <a:t>Problem: coco “perfect annotation” is not perfect</a:t>
            </a:r>
          </a:p>
          <a:p>
            <a:r>
              <a:rPr lang="en-US" dirty="0"/>
              <a:t>I checked databases including: PASCAL VOC (2012, 2007), Google open image (v6, v4, v2), ImageNet Large Scale Visual Recognition Challenge (ILSVRC)</a:t>
            </a:r>
          </a:p>
          <a:p>
            <a:r>
              <a:rPr lang="en-US" dirty="0"/>
              <a:t>Google open image shows a better annotation while the others are similar to coco. However, open images often, but not always, only label one person for one image even though there are groups of people</a:t>
            </a:r>
          </a:p>
          <a:p>
            <a:endParaRPr lang="en-US" dirty="0"/>
          </a:p>
          <a:p>
            <a:r>
              <a:rPr lang="en-US" dirty="0"/>
              <a:t>I think we can assume what coco provides as ‘perfect’</a:t>
            </a:r>
          </a:p>
        </p:txBody>
      </p:sp>
    </p:spTree>
    <p:extLst>
      <p:ext uri="{BB962C8B-B14F-4D97-AF65-F5344CB8AC3E}">
        <p14:creationId xmlns:p14="http://schemas.microsoft.com/office/powerpoint/2010/main" val="1034875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>
            <a:extLst>
              <a:ext uri="{FF2B5EF4-FFF2-40B4-BE49-F238E27FC236}">
                <a16:creationId xmlns:a16="http://schemas.microsoft.com/office/drawing/2014/main" id="{B8DF54A5-0DCE-3582-808E-E895B2536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23" y="1066800"/>
            <a:ext cx="480060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0E6C7DD3-EF8A-4F29-994F-483A9D7C6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591" y="1023463"/>
            <a:ext cx="485775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924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25644AAA-9D25-684C-2B7E-AE0D3BC89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696" y="557950"/>
            <a:ext cx="5498068" cy="556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1457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/>
          <a:lstStyle/>
          <a:p>
            <a:r>
              <a:rPr lang="en-US" dirty="0"/>
              <a:t>About medical images</a:t>
            </a:r>
          </a:p>
          <a:p>
            <a:r>
              <a:rPr lang="en-US" dirty="0"/>
              <a:t>I’m trying on a dataset called ‘Medical Segmentation Decathlon’. It contain segmentation for liver, brain, Pancreas, lung tumor; hippocampus. Each category has around 300 hundreds images. And I could find related paper that applies modified </a:t>
            </a:r>
            <a:r>
              <a:rPr lang="en-US" dirty="0" err="1"/>
              <a:t>Unet</a:t>
            </a:r>
            <a:r>
              <a:rPr lang="en-US" dirty="0"/>
              <a:t> to perform segmentation</a:t>
            </a:r>
          </a:p>
          <a:p>
            <a:r>
              <a:rPr lang="en-US" dirty="0"/>
              <a:t>Still working on get correct annotation</a:t>
            </a:r>
          </a:p>
        </p:txBody>
      </p:sp>
      <p:pic>
        <p:nvPicPr>
          <p:cNvPr id="9218" name="Picture 2" descr="Logo for Pancreatic Ductal Adenocarcinoma Detection in CT">
            <a:extLst>
              <a:ext uri="{FF2B5EF4-FFF2-40B4-BE49-F238E27FC236}">
                <a16:creationId xmlns:a16="http://schemas.microsoft.com/office/drawing/2014/main" id="{30B57403-A3EA-A895-6EA4-6DC39D76C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6476" y="3300434"/>
            <a:ext cx="3477302" cy="2781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819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772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106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856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>
            <a:normAutofit/>
          </a:bodyPr>
          <a:lstStyle/>
          <a:p>
            <a:r>
              <a:rPr lang="en-US" sz="2000" strike="sngStrike" dirty="0"/>
              <a:t>Method 1: randomly enlarge perfect mask by 15% </a:t>
            </a:r>
            <a:r>
              <a:rPr lang="en-US" sz="2000" strike="sngStrike" dirty="0" err="1"/>
              <a:t>wrt</a:t>
            </a:r>
            <a:r>
              <a:rPr lang="en-US" sz="2000" strike="sngStrike" dirty="0"/>
              <a:t> center of bounding box </a:t>
            </a:r>
          </a:p>
          <a:p>
            <a:r>
              <a:rPr lang="en-US" sz="2000" dirty="0"/>
              <a:t>Method 2: randomly enlarge perfect mask by 15% and shift 0-15 pixels for all four direction </a:t>
            </a:r>
          </a:p>
          <a:p>
            <a:r>
              <a:rPr lang="en-US" sz="2000" dirty="0"/>
              <a:t>Method 3: enlarge by 15%, and shift 0-30 pixels</a:t>
            </a:r>
          </a:p>
          <a:p>
            <a:r>
              <a:rPr lang="en-US" sz="2000" dirty="0" err="1"/>
              <a:t>IoU</a:t>
            </a:r>
            <a:r>
              <a:rPr lang="en-US" sz="2000" dirty="0"/>
              <a:t> between perfect and directly generated bounding box is 0.53</a:t>
            </a:r>
          </a:p>
          <a:p>
            <a:pPr marL="0" indent="0">
              <a:buNone/>
            </a:pPr>
            <a:r>
              <a:rPr lang="en-US" sz="2000" dirty="0" err="1"/>
              <a:t>IoU</a:t>
            </a:r>
            <a:r>
              <a:rPr lang="en-US" sz="2000" dirty="0"/>
              <a:t> between perfect and #2/#3 is 0.47/0.42 (average for 10k images 5 times)</a:t>
            </a:r>
          </a:p>
          <a:p>
            <a:pPr marL="0" indent="0">
              <a:buNone/>
            </a:pPr>
            <a:r>
              <a:rPr lang="en-US" sz="2000" dirty="0" err="1"/>
              <a:t>IoU</a:t>
            </a:r>
            <a:r>
              <a:rPr lang="en-US" sz="2000" dirty="0"/>
              <a:t> between our annotation and #2/#3 is 0.88 and 0.86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609959E-C9F8-B8C6-65FD-2CF7EA1DFF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4642178"/>
              </p:ext>
            </p:extLst>
          </p:nvPr>
        </p:nvGraphicFramePr>
        <p:xfrm>
          <a:off x="911872" y="3020538"/>
          <a:ext cx="7753922" cy="36696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4902">
                  <a:extLst>
                    <a:ext uri="{9D8B030D-6E8A-4147-A177-3AD203B41FA5}">
                      <a16:colId xmlns:a16="http://schemas.microsoft.com/office/drawing/2014/main" val="1131039055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2520046642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2433027017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3324310296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909282888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754035993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3565317711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196714782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1657822683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3522865189"/>
                    </a:ext>
                  </a:extLst>
                </a:gridCol>
                <a:gridCol w="704902">
                  <a:extLst>
                    <a:ext uri="{9D8B030D-6E8A-4147-A177-3AD203B41FA5}">
                      <a16:colId xmlns:a16="http://schemas.microsoft.com/office/drawing/2014/main" val="3061537954"/>
                    </a:ext>
                  </a:extLst>
                </a:gridCol>
              </a:tblGrid>
              <a:tr h="729914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perfect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perfect2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perfect3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individual_bounding_box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multiple_bounding_box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approx_contour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less_precise_contour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triangle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pentagon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8_to_12_edges2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extLst>
                  <a:ext uri="{0D108BD9-81ED-4DB2-BD59-A6C34878D82A}">
                    <a16:rowId xmlns:a16="http://schemas.microsoft.com/office/drawing/2014/main" val="599986050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Train anno </a:t>
                      </a:r>
                      <a:r>
                        <a:rPr lang="en-US" sz="1100" u="none" strike="noStrike" dirty="0" err="1">
                          <a:effectLst/>
                        </a:rPr>
                        <a:t>IoU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wrt</a:t>
                      </a:r>
                      <a:r>
                        <a:rPr lang="en-US" sz="1100" u="none" strike="noStrike" dirty="0">
                          <a:effectLst/>
                        </a:rPr>
                        <a:t> perfect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0.83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0.83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0.83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0.47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0.69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0.63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236706039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generated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Filter_5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#1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perfect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#2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#3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Filter_7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Filter_9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Poly_3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Poly_5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Poly_8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843655373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Ave_time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816.93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816.93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816.93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115.53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116.97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314.03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192.57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148.93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176.7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235.53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26612228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50h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15580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15389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5732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9347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12086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10187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7642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562426047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iou50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0.219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0.361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0.419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0.391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</a:rPr>
                        <a:t>0.388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0.469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0.471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0.333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0.449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0.521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17255600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100h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4407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4407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4407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31161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30777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11464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18695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24172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20374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15285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521983534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iou100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0.447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0.405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0.411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0.424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0.405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0.523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0.513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0.393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0.382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0.524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003257942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104h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4603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4603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4603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32545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32146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11973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19526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25246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21279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16000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1937469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iou104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0.431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0.412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0.422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0.441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0.432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0.533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0.535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</a:rPr>
                        <a:t>0.401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</a:rPr>
                        <a:t>0.501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0.552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324247739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150h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6610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6610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6610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46741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46166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17196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28042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36259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30560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22927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892023399"/>
                  </a:ext>
                </a:extLst>
              </a:tr>
              <a:tr h="2433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iou150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0.491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/</a:t>
                      </a: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0.491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0.451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0.444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0.555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0.555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0.503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0.555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569913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6669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3946149" cy="5630923"/>
          </a:xfrm>
        </p:spPr>
        <p:txBody>
          <a:bodyPr>
            <a:normAutofit/>
          </a:bodyPr>
          <a:lstStyle/>
          <a:p>
            <a:r>
              <a:rPr lang="en-US" sz="2000" dirty="0"/>
              <a:t>For most cases(50h, 100h, 104h), Poly-8 shows best performance under same annotation time</a:t>
            </a:r>
          </a:p>
          <a:p>
            <a:r>
              <a:rPr lang="en-US" sz="2000" dirty="0"/>
              <a:t>While for 150h, filter-9, filter-7, poly-8 shows almost same results.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232AB21-AA91-C90F-1A82-2D826B550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086" y="186237"/>
            <a:ext cx="6557104" cy="64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087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>
            <a:extLst>
              <a:ext uri="{FF2B5EF4-FFF2-40B4-BE49-F238E27FC236}">
                <a16:creationId xmlns:a16="http://schemas.microsoft.com/office/drawing/2014/main" id="{353631E0-380E-888C-527D-4B0788679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236" y="599454"/>
            <a:ext cx="6080486" cy="584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16F1E5A6-6191-7E2E-0EA8-B0A2A75513EE}"/>
              </a:ext>
            </a:extLst>
          </p:cNvPr>
          <p:cNvSpPr/>
          <p:nvPr/>
        </p:nvSpPr>
        <p:spPr>
          <a:xfrm>
            <a:off x="7445209" y="3276239"/>
            <a:ext cx="498370" cy="43336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E2EC149-1037-C2D5-C32B-AC6C6805EB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993694"/>
              </p:ext>
            </p:extLst>
          </p:nvPr>
        </p:nvGraphicFramePr>
        <p:xfrm>
          <a:off x="981076" y="2071688"/>
          <a:ext cx="2144262" cy="29044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2131">
                  <a:extLst>
                    <a:ext uri="{9D8B030D-6E8A-4147-A177-3AD203B41FA5}">
                      <a16:colId xmlns:a16="http://schemas.microsoft.com/office/drawing/2014/main" val="2021650150"/>
                    </a:ext>
                  </a:extLst>
                </a:gridCol>
                <a:gridCol w="1072131">
                  <a:extLst>
                    <a:ext uri="{9D8B030D-6E8A-4147-A177-3AD203B41FA5}">
                      <a16:colId xmlns:a16="http://schemas.microsoft.com/office/drawing/2014/main" val="2169967691"/>
                    </a:ext>
                  </a:extLst>
                </a:gridCol>
              </a:tblGrid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50h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10187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85591980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0.449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746524895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100h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20374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570835604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0.382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951262982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104h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21279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282436771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iou104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0.501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313479900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150h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30560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02576519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0.503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4107601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4E44403-21BB-FF8A-3EF9-D094734F2067}"/>
              </a:ext>
            </a:extLst>
          </p:cNvPr>
          <p:cNvSpPr txBox="1"/>
          <p:nvPr/>
        </p:nvSpPr>
        <p:spPr>
          <a:xfrm>
            <a:off x="7500477" y="3869949"/>
            <a:ext cx="766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Error?</a:t>
            </a:r>
          </a:p>
        </p:txBody>
      </p:sp>
    </p:spTree>
    <p:extLst>
      <p:ext uri="{BB962C8B-B14F-4D97-AF65-F5344CB8AC3E}">
        <p14:creationId xmlns:p14="http://schemas.microsoft.com/office/powerpoint/2010/main" val="1432430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/>
          <a:lstStyle/>
          <a:p>
            <a:r>
              <a:rPr lang="en-US" dirty="0"/>
              <a:t>Main problem: only do one time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Train with same 20k data: valid </a:t>
            </a:r>
            <a:r>
              <a:rPr lang="en-US" dirty="0" err="1"/>
              <a:t>iou</a:t>
            </a:r>
            <a:r>
              <a:rPr lang="en-US" dirty="0"/>
              <a:t> 0.382 0.408 0.393</a:t>
            </a:r>
          </a:p>
          <a:p>
            <a:r>
              <a:rPr lang="en-US" dirty="0"/>
              <a:t>Train with same 10k data: 0.344 0.356 0.355</a:t>
            </a:r>
          </a:p>
          <a:p>
            <a:r>
              <a:rPr lang="en-US" dirty="0"/>
              <a:t>Train with different 20k data: 0.399 0.394 0.423, 0.372</a:t>
            </a:r>
          </a:p>
          <a:p>
            <a:r>
              <a:rPr lang="en-US" dirty="0"/>
              <a:t>Train with different 10k data: 0.345 0.339 0.352, 0.333</a:t>
            </a:r>
          </a:p>
          <a:p>
            <a:pPr marL="0" indent="0">
              <a:buNone/>
            </a:pPr>
            <a:r>
              <a:rPr lang="en-US" dirty="0"/>
              <a:t>(data above trained for 50 epochs while others for 150 epochs)</a:t>
            </a:r>
          </a:p>
          <a:p>
            <a:endParaRPr lang="en-US" dirty="0"/>
          </a:p>
          <a:p>
            <a:r>
              <a:rPr lang="en-US" sz="2800" dirty="0"/>
              <a:t>Need update annotation time data, and then do multiple time and take average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BAFDA71-0C8A-A9A8-FBA4-97D95DE931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87428"/>
              </p:ext>
            </p:extLst>
          </p:nvPr>
        </p:nvGraphicFramePr>
        <p:xfrm>
          <a:off x="9320214" y="642374"/>
          <a:ext cx="2144262" cy="29044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2131">
                  <a:extLst>
                    <a:ext uri="{9D8B030D-6E8A-4147-A177-3AD203B41FA5}">
                      <a16:colId xmlns:a16="http://schemas.microsoft.com/office/drawing/2014/main" val="2021650150"/>
                    </a:ext>
                  </a:extLst>
                </a:gridCol>
                <a:gridCol w="1072131">
                  <a:extLst>
                    <a:ext uri="{9D8B030D-6E8A-4147-A177-3AD203B41FA5}">
                      <a16:colId xmlns:a16="http://schemas.microsoft.com/office/drawing/2014/main" val="2169967691"/>
                    </a:ext>
                  </a:extLst>
                </a:gridCol>
              </a:tblGrid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50h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10187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85591980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0.449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746524895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100h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20374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570835604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0.382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951262982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104h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21279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282436771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iou104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0.501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313479900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150h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30560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02576519"/>
                  </a:ext>
                </a:extLst>
              </a:tr>
              <a:tr h="36306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0.503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41076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9723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0439711-9491-0024-4391-36FA10018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695" y="-2449739"/>
            <a:ext cx="7302673" cy="592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53271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AF38B254-B502-82A4-0A26-BD6910417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177" y="496113"/>
            <a:ext cx="5924550" cy="575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3C08963F-2E51-F26B-CA8F-BB323DDC24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96113"/>
            <a:ext cx="5924550" cy="575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61763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DBA3EB36-A9BA-D3C0-5987-9D88DFB75C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754260"/>
              </p:ext>
            </p:extLst>
          </p:nvPr>
        </p:nvGraphicFramePr>
        <p:xfrm>
          <a:off x="827847" y="718871"/>
          <a:ext cx="7102730" cy="22063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0273">
                  <a:extLst>
                    <a:ext uri="{9D8B030D-6E8A-4147-A177-3AD203B41FA5}">
                      <a16:colId xmlns:a16="http://schemas.microsoft.com/office/drawing/2014/main" val="1660403055"/>
                    </a:ext>
                  </a:extLst>
                </a:gridCol>
                <a:gridCol w="710273">
                  <a:extLst>
                    <a:ext uri="{9D8B030D-6E8A-4147-A177-3AD203B41FA5}">
                      <a16:colId xmlns:a16="http://schemas.microsoft.com/office/drawing/2014/main" val="1449462961"/>
                    </a:ext>
                  </a:extLst>
                </a:gridCol>
                <a:gridCol w="710273">
                  <a:extLst>
                    <a:ext uri="{9D8B030D-6E8A-4147-A177-3AD203B41FA5}">
                      <a16:colId xmlns:a16="http://schemas.microsoft.com/office/drawing/2014/main" val="4092576059"/>
                    </a:ext>
                  </a:extLst>
                </a:gridCol>
                <a:gridCol w="710273">
                  <a:extLst>
                    <a:ext uri="{9D8B030D-6E8A-4147-A177-3AD203B41FA5}">
                      <a16:colId xmlns:a16="http://schemas.microsoft.com/office/drawing/2014/main" val="582718374"/>
                    </a:ext>
                  </a:extLst>
                </a:gridCol>
                <a:gridCol w="710273">
                  <a:extLst>
                    <a:ext uri="{9D8B030D-6E8A-4147-A177-3AD203B41FA5}">
                      <a16:colId xmlns:a16="http://schemas.microsoft.com/office/drawing/2014/main" val="1512685367"/>
                    </a:ext>
                  </a:extLst>
                </a:gridCol>
                <a:gridCol w="710273">
                  <a:extLst>
                    <a:ext uri="{9D8B030D-6E8A-4147-A177-3AD203B41FA5}">
                      <a16:colId xmlns:a16="http://schemas.microsoft.com/office/drawing/2014/main" val="2191286667"/>
                    </a:ext>
                  </a:extLst>
                </a:gridCol>
                <a:gridCol w="710273">
                  <a:extLst>
                    <a:ext uri="{9D8B030D-6E8A-4147-A177-3AD203B41FA5}">
                      <a16:colId xmlns:a16="http://schemas.microsoft.com/office/drawing/2014/main" val="3723835367"/>
                    </a:ext>
                  </a:extLst>
                </a:gridCol>
                <a:gridCol w="710273">
                  <a:extLst>
                    <a:ext uri="{9D8B030D-6E8A-4147-A177-3AD203B41FA5}">
                      <a16:colId xmlns:a16="http://schemas.microsoft.com/office/drawing/2014/main" val="36416432"/>
                    </a:ext>
                  </a:extLst>
                </a:gridCol>
                <a:gridCol w="710273">
                  <a:extLst>
                    <a:ext uri="{9D8B030D-6E8A-4147-A177-3AD203B41FA5}">
                      <a16:colId xmlns:a16="http://schemas.microsoft.com/office/drawing/2014/main" val="1626892944"/>
                    </a:ext>
                  </a:extLst>
                </a:gridCol>
                <a:gridCol w="710273">
                  <a:extLst>
                    <a:ext uri="{9D8B030D-6E8A-4147-A177-3AD203B41FA5}">
                      <a16:colId xmlns:a16="http://schemas.microsoft.com/office/drawing/2014/main" val="1400441195"/>
                    </a:ext>
                  </a:extLst>
                </a:gridCol>
              </a:tblGrid>
              <a:tr h="82737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road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perfect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perfect2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individual_bounding_box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multiple_bounding_box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approx_contour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less_precise_contour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triangle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pentagon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8_to_12_edges2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/>
                </a:tc>
                <a:extLst>
                  <a:ext uri="{0D108BD9-81ED-4DB2-BD59-A6C34878D82A}">
                    <a16:rowId xmlns:a16="http://schemas.microsoft.com/office/drawing/2014/main" val="1132956382"/>
                  </a:ext>
                </a:extLst>
              </a:tr>
              <a:tr h="275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0.83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0.83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0.47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0.69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0.63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43718784"/>
                  </a:ext>
                </a:extLst>
              </a:tr>
              <a:tr h="275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generated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Filter_7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perfect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#</a:t>
                      </a:r>
                      <a:r>
                        <a:rPr lang="en-US" altLang="zh-CN" sz="1100" u="none" strike="noStrike" dirty="0"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#</a:t>
                      </a:r>
                      <a:r>
                        <a:rPr lang="en-US" altLang="zh-CN" sz="1100" u="none" strike="noStrike" dirty="0">
                          <a:effectLst/>
                        </a:rPr>
                        <a:t>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Filter_11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Filter_21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Poly_3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Poly_5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Poly_8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698801779"/>
                  </a:ext>
                </a:extLst>
              </a:tr>
              <a:tr h="275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Ave_time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816.93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816.93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115.53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116.97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314.03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192.57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148.93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176.7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235.53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50132829"/>
                  </a:ext>
                </a:extLst>
              </a:tr>
              <a:tr h="275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50h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2203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15580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15389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5732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9347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12086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10187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7642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77243150"/>
                  </a:ext>
                </a:extLst>
              </a:tr>
              <a:tr h="275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iou5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0.201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0.388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0.395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0.448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85920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5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5E3AE2F-B949-3EF5-083E-7E7CCE900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90" y="176253"/>
            <a:ext cx="6671969" cy="6582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0828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0FEC78-3D82-5F79-9CC2-6CA7E5A54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17" y="1755128"/>
            <a:ext cx="4833162" cy="3200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019BE7-44C5-1E7F-AA0E-65FADF2F3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2291" y="719386"/>
            <a:ext cx="3631136" cy="541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08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4C63950D-CD37-8A79-3356-CE286A018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21" y="847590"/>
            <a:ext cx="4244923" cy="4244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2FD9B093-FD43-F3CD-3D2E-6F41873D4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088" y="847589"/>
            <a:ext cx="4110105" cy="4110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049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/>
          <a:lstStyle/>
          <a:p>
            <a:r>
              <a:rPr lang="en-US" dirty="0"/>
              <a:t>Annotation time vs accuracy compared to coco perfect annotation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9B8F206-A585-1939-D3E2-8BD293A56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61238"/>
            <a:ext cx="8458200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766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E85D412-D61B-3F45-7CC4-746912C21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51" y="1033484"/>
            <a:ext cx="9392863" cy="466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161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46D15F48-A447-EF97-98CB-529F99791C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9745531"/>
              </p:ext>
            </p:extLst>
          </p:nvPr>
        </p:nvGraphicFramePr>
        <p:xfrm>
          <a:off x="799197" y="846221"/>
          <a:ext cx="10515593" cy="450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963">
                  <a:extLst>
                    <a:ext uri="{9D8B030D-6E8A-4147-A177-3AD203B41FA5}">
                      <a16:colId xmlns:a16="http://schemas.microsoft.com/office/drawing/2014/main" val="2082179712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3120763589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806427074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1344772869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2930402073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3010264957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1412687357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1412502272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1744858602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3732711809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3484087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b"/>
                      <a:endParaRPr lang="en-US" dirty="0">
                        <a:effectLst/>
                      </a:endParaRP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perfect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individual_bounding_box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multiple_bounding_box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approx_contour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less_precise_contour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triangle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pentagon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8_to_12_edges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one_point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scribble</a:t>
                      </a:r>
                    </a:p>
                  </a:txBody>
                  <a:tcPr marL="11430" marR="11430" marT="0" marB="0"/>
                </a:tc>
                <a:extLst>
                  <a:ext uri="{0D108BD9-81ED-4DB2-BD59-A6C34878D82A}">
                    <a16:rowId xmlns:a16="http://schemas.microsoft.com/office/drawing/2014/main" val="2797095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shen_time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767.8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45.3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101.8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424.1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285.7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136.5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143.7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230.7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28.3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38.2</a:t>
                      </a:r>
                    </a:p>
                  </a:txBody>
                  <a:tcPr marL="11430" marR="11430" marT="0" marB="0" anchor="b"/>
                </a:tc>
                <a:extLst>
                  <a:ext uri="{0D108BD9-81ED-4DB2-BD59-A6C34878D82A}">
                    <a16:rowId xmlns:a16="http://schemas.microsoft.com/office/drawing/2014/main" val="1433197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xian_time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539.3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30.1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34.8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147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84.8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152.7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152.6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194.5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22.5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26.5</a:t>
                      </a:r>
                    </a:p>
                  </a:txBody>
                  <a:tcPr marL="11430" marR="11430" marT="0" marB="0" anchor="b"/>
                </a:tc>
                <a:extLst>
                  <a:ext uri="{0D108BD9-81ED-4DB2-BD59-A6C34878D82A}">
                    <a16:rowId xmlns:a16="http://schemas.microsoft.com/office/drawing/2014/main" val="218333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chris_time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1143.7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271.2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214.3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371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207.2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157.6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233.8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281.4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56.1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98.3</a:t>
                      </a:r>
                    </a:p>
                  </a:txBody>
                  <a:tcPr marL="11430" marR="11430" marT="0" marB="0" anchor="b"/>
                </a:tc>
                <a:extLst>
                  <a:ext uri="{0D108BD9-81ED-4DB2-BD59-A6C34878D82A}">
                    <a16:rowId xmlns:a16="http://schemas.microsoft.com/office/drawing/2014/main" val="1141840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maciej_time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1601.5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178.6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120.3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373.7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158.6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268.3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287.6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587.8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44.4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106.2</a:t>
                      </a:r>
                    </a:p>
                  </a:txBody>
                  <a:tcPr marL="11430" marR="11430" marT="0" marB="0" anchor="b"/>
                </a:tc>
                <a:extLst>
                  <a:ext uri="{0D108BD9-81ED-4DB2-BD59-A6C34878D82A}">
                    <a16:rowId xmlns:a16="http://schemas.microsoft.com/office/drawing/2014/main" val="1055957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shen_acc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0.84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0.44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0.41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0.73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0.66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0.53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0.62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0.76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rtl="0" fontAlgn="b"/>
                      <a:endParaRPr lang="en-US">
                        <a:effectLst/>
                      </a:endParaRP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rtl="0" fontAlgn="b"/>
                      <a:endParaRPr lang="en-US">
                        <a:effectLst/>
                      </a:endParaRPr>
                    </a:p>
                  </a:txBody>
                  <a:tcPr marL="11430" marR="11430" marT="0" marB="0" anchor="b"/>
                </a:tc>
                <a:extLst>
                  <a:ext uri="{0D108BD9-81ED-4DB2-BD59-A6C34878D82A}">
                    <a16:rowId xmlns:a16="http://schemas.microsoft.com/office/drawing/2014/main" val="1674467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xian_acc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0.82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0.50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0.39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0.74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0.64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0.46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0.58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0.69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rtl="0" fontAlgn="b"/>
                      <a:endParaRPr lang="en-US">
                        <a:effectLst/>
                      </a:endParaRP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rtl="0" fontAlgn="b"/>
                      <a:endParaRPr lang="en-US">
                        <a:effectLst/>
                      </a:endParaRPr>
                    </a:p>
                  </a:txBody>
                  <a:tcPr marL="11430" marR="11430" marT="0" marB="0" anchor="b"/>
                </a:tc>
                <a:extLst>
                  <a:ext uri="{0D108BD9-81ED-4DB2-BD59-A6C34878D82A}">
                    <a16:rowId xmlns:a16="http://schemas.microsoft.com/office/drawing/2014/main" val="803761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chris_acc</a:t>
                      </a:r>
                    </a:p>
                  </a:txBody>
                  <a:tcPr marL="11430" marR="11430" marT="0" marB="0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0.83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0.46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0.45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0.82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0.78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0.51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0.68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0.77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rtl="0" fontAlgn="b"/>
                      <a:endParaRPr lang="en-US">
                        <a:effectLst/>
                      </a:endParaRP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rtl="0" fontAlgn="b"/>
                      <a:endParaRPr lang="en-US">
                        <a:effectLst/>
                      </a:endParaRPr>
                    </a:p>
                  </a:txBody>
                  <a:tcPr marL="11430" marR="11430" marT="0" marB="0" anchor="b"/>
                </a:tc>
                <a:extLst>
                  <a:ext uri="{0D108BD9-81ED-4DB2-BD59-A6C34878D82A}">
                    <a16:rowId xmlns:a16="http://schemas.microsoft.com/office/drawing/2014/main" val="967948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maciej_acc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0.83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0.44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0.42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0.81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0.57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0.71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0.83</a:t>
                      </a: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rtl="0" fontAlgn="b"/>
                      <a:endParaRPr lang="en-US">
                        <a:effectLst/>
                      </a:endParaRPr>
                    </a:p>
                  </a:txBody>
                  <a:tcPr marL="11430" marR="11430" marT="0" marB="0" anchor="b"/>
                </a:tc>
                <a:tc>
                  <a:txBody>
                    <a:bodyPr/>
                    <a:lstStyle/>
                    <a:p>
                      <a:pPr rtl="0" fontAlgn="b"/>
                      <a:endParaRPr lang="en-US" dirty="0">
                        <a:effectLst/>
                      </a:endParaRPr>
                    </a:p>
                  </a:txBody>
                  <a:tcPr marL="11430" marR="11430" marT="0" marB="0" anchor="b"/>
                </a:tc>
                <a:extLst>
                  <a:ext uri="{0D108BD9-81ED-4DB2-BD59-A6C34878D82A}">
                    <a16:rowId xmlns:a16="http://schemas.microsoft.com/office/drawing/2014/main" val="3830215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4424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59B2-2E3F-4AD9-9342-2BDC420F0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6040"/>
            <a:ext cx="10515600" cy="5630923"/>
          </a:xfrm>
        </p:spPr>
        <p:txBody>
          <a:bodyPr/>
          <a:lstStyle/>
          <a:p>
            <a:r>
              <a:rPr lang="en-US" dirty="0"/>
              <a:t>Polygon – no limit</a:t>
            </a:r>
          </a:p>
          <a:p>
            <a:r>
              <a:rPr lang="en-US" dirty="0"/>
              <a:t>Average 32 edges per target; </a:t>
            </a:r>
            <a:r>
              <a:rPr lang="en-US" dirty="0" err="1"/>
              <a:t>IoU</a:t>
            </a:r>
            <a:r>
              <a:rPr lang="en-US" dirty="0"/>
              <a:t> 0.83 compared </a:t>
            </a:r>
          </a:p>
          <a:p>
            <a:pPr marL="0" indent="0">
              <a:buNone/>
            </a:pPr>
            <a:r>
              <a:rPr lang="en-US" dirty="0"/>
              <a:t>to coco perfect, same </a:t>
            </a:r>
            <a:r>
              <a:rPr lang="en-US" dirty="0" err="1"/>
              <a:t>IoU</a:t>
            </a:r>
            <a:r>
              <a:rPr lang="en-US" dirty="0"/>
              <a:t> as ‘perfect’ method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Hard to generate similar mask</a:t>
            </a:r>
          </a:p>
          <a:p>
            <a:r>
              <a:rPr lang="en-US" dirty="0" err="1"/>
              <a:t>IoU</a:t>
            </a:r>
            <a:r>
              <a:rPr lang="en-US" dirty="0"/>
              <a:t> compared to generated mask: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Other </a:t>
            </a:r>
            <a:r>
              <a:rPr lang="en-US" dirty="0" err="1"/>
              <a:t>IoU</a:t>
            </a:r>
            <a:r>
              <a:rPr lang="en-US" dirty="0"/>
              <a:t> between generated method and annotated images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C893352-739F-0081-DF31-BDD864D66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7994" y="424697"/>
            <a:ext cx="2950021" cy="308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AB81F693-B3AB-F4C4-80AA-EDA288C67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150329"/>
              </p:ext>
            </p:extLst>
          </p:nvPr>
        </p:nvGraphicFramePr>
        <p:xfrm>
          <a:off x="1065595" y="3601023"/>
          <a:ext cx="6357946" cy="9011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278">
                  <a:extLst>
                    <a:ext uri="{9D8B030D-6E8A-4147-A177-3AD203B41FA5}">
                      <a16:colId xmlns:a16="http://schemas.microsoft.com/office/drawing/2014/main" val="1913757270"/>
                    </a:ext>
                  </a:extLst>
                </a:gridCol>
                <a:gridCol w="908278">
                  <a:extLst>
                    <a:ext uri="{9D8B030D-6E8A-4147-A177-3AD203B41FA5}">
                      <a16:colId xmlns:a16="http://schemas.microsoft.com/office/drawing/2014/main" val="1678853753"/>
                    </a:ext>
                  </a:extLst>
                </a:gridCol>
                <a:gridCol w="908278">
                  <a:extLst>
                    <a:ext uri="{9D8B030D-6E8A-4147-A177-3AD203B41FA5}">
                      <a16:colId xmlns:a16="http://schemas.microsoft.com/office/drawing/2014/main" val="3756115983"/>
                    </a:ext>
                  </a:extLst>
                </a:gridCol>
                <a:gridCol w="908278">
                  <a:extLst>
                    <a:ext uri="{9D8B030D-6E8A-4147-A177-3AD203B41FA5}">
                      <a16:colId xmlns:a16="http://schemas.microsoft.com/office/drawing/2014/main" val="1449245226"/>
                    </a:ext>
                  </a:extLst>
                </a:gridCol>
                <a:gridCol w="908278">
                  <a:extLst>
                    <a:ext uri="{9D8B030D-6E8A-4147-A177-3AD203B41FA5}">
                      <a16:colId xmlns:a16="http://schemas.microsoft.com/office/drawing/2014/main" val="655699855"/>
                    </a:ext>
                  </a:extLst>
                </a:gridCol>
                <a:gridCol w="908278">
                  <a:extLst>
                    <a:ext uri="{9D8B030D-6E8A-4147-A177-3AD203B41FA5}">
                      <a16:colId xmlns:a16="http://schemas.microsoft.com/office/drawing/2014/main" val="686972433"/>
                    </a:ext>
                  </a:extLst>
                </a:gridCol>
                <a:gridCol w="908278">
                  <a:extLst>
                    <a:ext uri="{9D8B030D-6E8A-4147-A177-3AD203B41FA5}">
                      <a16:colId xmlns:a16="http://schemas.microsoft.com/office/drawing/2014/main" val="800139786"/>
                    </a:ext>
                  </a:extLst>
                </a:gridCol>
              </a:tblGrid>
              <a:tr h="450559">
                <a:tc>
                  <a:txBody>
                    <a:bodyPr/>
                    <a:lstStyle/>
                    <a:p>
                      <a:r>
                        <a:rPr lang="en-US" dirty="0"/>
                        <a:t>Poly-12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Poly-15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Poly-16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Poly-17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Poly-32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Filter-3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Filter-5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771213"/>
                  </a:ext>
                </a:extLst>
              </a:tr>
              <a:tr h="450559">
                <a:tc>
                  <a:txBody>
                    <a:bodyPr/>
                    <a:lstStyle/>
                    <a:p>
                      <a:r>
                        <a:rPr lang="en-US" dirty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19595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689AD04-BD7B-A7B9-2333-C53E015C4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51625"/>
              </p:ext>
            </p:extLst>
          </p:nvPr>
        </p:nvGraphicFramePr>
        <p:xfrm>
          <a:off x="1065595" y="5154132"/>
          <a:ext cx="812799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15426196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209904956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215682156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60109994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1778806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6080097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591545376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548028875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16173289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35835302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6083777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0.83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0.79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0.83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0.82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0.78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0.91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0.93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0.85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0.80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0.82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0.77</a:t>
                      </a:r>
                    </a:p>
                  </a:txBody>
                  <a:tcPr marL="11430" marR="11430" marT="0" marB="0" anchor="b"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34710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9855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6" name="Picture 10">
            <a:extLst>
              <a:ext uri="{FF2B5EF4-FFF2-40B4-BE49-F238E27FC236}">
                <a16:creationId xmlns:a16="http://schemas.microsoft.com/office/drawing/2014/main" id="{7FE050D8-1A23-9B52-D494-A6EC44282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822" y="1027797"/>
            <a:ext cx="480060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>
            <a:extLst>
              <a:ext uri="{FF2B5EF4-FFF2-40B4-BE49-F238E27FC236}">
                <a16:creationId xmlns:a16="http://schemas.microsoft.com/office/drawing/2014/main" id="{A933B26B-54C4-08E8-B19C-CA66526DD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99" y="1027797"/>
            <a:ext cx="4791075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85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19255</TotalTime>
  <Words>844</Words>
  <Application>Microsoft Office PowerPoint</Application>
  <PresentationFormat>Widescreen</PresentationFormat>
  <Paragraphs>371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Shen</dc:creator>
  <cp:lastModifiedBy>Shen Zhao</cp:lastModifiedBy>
  <cp:revision>66</cp:revision>
  <dcterms:created xsi:type="dcterms:W3CDTF">2021-11-10T14:28:07Z</dcterms:created>
  <dcterms:modified xsi:type="dcterms:W3CDTF">2022-05-25T20:22:45Z</dcterms:modified>
</cp:coreProperties>
</file>

<file path=docProps/thumbnail.jpeg>
</file>